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87" r:id="rId4"/>
    <p:sldMasterId id="2147484216" r:id="rId5"/>
    <p:sldMasterId id="2147484224" r:id="rId6"/>
    <p:sldMasterId id="2147484232" r:id="rId7"/>
  </p:sldMasterIdLst>
  <p:notesMasterIdLst>
    <p:notesMasterId r:id="rId23"/>
  </p:notesMasterIdLst>
  <p:handoutMasterIdLst>
    <p:handoutMasterId r:id="rId24"/>
  </p:handoutMasterIdLst>
  <p:sldIdLst>
    <p:sldId id="300" r:id="rId8"/>
    <p:sldId id="344" r:id="rId9"/>
    <p:sldId id="345" r:id="rId10"/>
    <p:sldId id="336" r:id="rId11"/>
    <p:sldId id="337" r:id="rId12"/>
    <p:sldId id="338" r:id="rId13"/>
    <p:sldId id="339" r:id="rId14"/>
    <p:sldId id="347" r:id="rId15"/>
    <p:sldId id="303" r:id="rId16"/>
    <p:sldId id="343" r:id="rId17"/>
    <p:sldId id="348" r:id="rId18"/>
    <p:sldId id="309" r:id="rId19"/>
    <p:sldId id="311" r:id="rId20"/>
    <p:sldId id="350" r:id="rId21"/>
    <p:sldId id="305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ie Wigness" initials="MW" lastIdx="1" clrIdx="0">
    <p:extLst>
      <p:ext uri="{19B8F6BF-5375-455C-9EA6-DF929625EA0E}">
        <p15:presenceInfo xmlns:p15="http://schemas.microsoft.com/office/powerpoint/2012/main" userId="Maggie Wignes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DBDCD8"/>
    <a:srgbClr val="82786F"/>
    <a:srgbClr val="32362C"/>
    <a:srgbClr val="45473E"/>
    <a:srgbClr val="3B4324"/>
    <a:srgbClr val="D8D8D8"/>
    <a:srgbClr val="C9C9C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28" autoAdjust="0"/>
    <p:restoredTop sz="86128" autoAdjust="0"/>
  </p:normalViewPr>
  <p:slideViewPr>
    <p:cSldViewPr snapToGrid="0">
      <p:cViewPr varScale="1">
        <p:scale>
          <a:sx n="50" d="100"/>
          <a:sy n="50" d="100"/>
        </p:scale>
        <p:origin x="108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096"/>
    </p:cViewPr>
  </p:sorterViewPr>
  <p:notesViewPr>
    <p:cSldViewPr snapToGrid="0">
      <p:cViewPr varScale="1">
        <p:scale>
          <a:sx n="80" d="100"/>
          <a:sy n="80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16C31D-1C22-F84A-A7B5-6952EF1AE403}" type="datetimeFigureOut">
              <a:rPr lang="en-US" altLang="en-US"/>
              <a:pPr/>
              <a:t>11/6/2019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9AB6B5-BF0B-064C-A88E-36E4B2A825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1585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38D594-1B45-0D47-8F23-AED13F1D19BA}" type="datetimeFigureOut">
              <a:rPr lang="en-US" altLang="en-US"/>
              <a:pPr/>
              <a:t>11/6/2019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8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2944A4-BE83-F140-9F51-6CC3B6D54F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306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06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03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30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08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2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 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ONLY//</a:t>
            </a:r>
            <a:r>
              <a:rPr lang="en-US" sz="800" b="0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DRAFT</a:t>
            </a: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//PRE-DECISIONAL</a:t>
            </a: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ONLY//</a:t>
            </a:r>
            <a:r>
              <a:rPr lang="en-US" sz="800" b="0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DRAFT</a:t>
            </a: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//PRE-DECISIONAL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6338" y="5376077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Name of Presenter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6338" y="5671676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Rank/Title of Presenter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06338" y="5967274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Organization of Presenter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06338" y="6487064"/>
            <a:ext cx="2014168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 dirty="0" smtClean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DD MMM YYYY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306338" y="2440244"/>
            <a:ext cx="774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</a:rPr>
              <a:t>U.S. ARMY COMBAT</a:t>
            </a:r>
            <a:r>
              <a:rPr lang="en-US" sz="3200" baseline="0" dirty="0">
                <a:solidFill>
                  <a:schemeClr val="tx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aseline="0" dirty="0">
                <a:solidFill>
                  <a:schemeClr val="tx1"/>
                </a:solidFill>
              </a:rPr>
              <a:t>ARMY RESEARCH LABORATORY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6338" y="4379765"/>
            <a:ext cx="774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lnSpc>
                <a:spcPts val="2000"/>
              </a:lnSpc>
              <a:defRPr lang="en-US" sz="20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SUBTITLE GOES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151" y="5495277"/>
            <a:ext cx="1997476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algn="ctr">
              <a:lnSpc>
                <a:spcPct val="100000"/>
              </a:lnSpc>
              <a:defRPr lang="en-US" sz="600" b="0" kern="1200" baseline="0" dirty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DISTRIBUTION 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42490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42419" y="274639"/>
            <a:ext cx="594101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357447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White 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6338" y="5376077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Name of Presenter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6338" y="5671676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Rank/Title of Presenter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06338" y="5967274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Organization of Presenter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06338" y="6487064"/>
            <a:ext cx="2014168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 dirty="0" smtClean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DD MMM YYYY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06338" y="2440244"/>
            <a:ext cx="774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</a:rPr>
              <a:t>U.S. ARMY COMBAT</a:t>
            </a:r>
            <a:r>
              <a:rPr lang="en-US" sz="3200" baseline="0" dirty="0">
                <a:solidFill>
                  <a:schemeClr val="tx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aseline="0" dirty="0">
                <a:solidFill>
                  <a:schemeClr val="tx1"/>
                </a:solidFill>
              </a:rPr>
              <a:t>ARMY RESEARCH LABORATORY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6338" y="4379765"/>
            <a:ext cx="774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lnSpc>
                <a:spcPts val="2000"/>
              </a:lnSpc>
              <a:defRPr lang="en-US" sz="20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SUBTITLE GOES HERE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151" y="5495277"/>
            <a:ext cx="1997476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algn="ctr">
              <a:lnSpc>
                <a:spcPct val="100000"/>
              </a:lnSpc>
              <a:defRPr lang="en-US" sz="600" b="0" kern="1200" baseline="0" dirty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DISTRIBUTION 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756938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ck Cover Slide (FOR DIGITAL USE ONLY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06338" y="6487064"/>
            <a:ext cx="2014168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 dirty="0" smtClean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DD MMM YYYY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306338" y="2440244"/>
            <a:ext cx="774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bg1"/>
                </a:solidFill>
              </a:rPr>
              <a:t>U.S. ARMY COMBAT</a:t>
            </a:r>
            <a:r>
              <a:rPr lang="en-US" sz="3200" baseline="0" dirty="0">
                <a:solidFill>
                  <a:schemeClr val="bg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aseline="0" dirty="0">
                <a:solidFill>
                  <a:schemeClr val="bg1"/>
                </a:solidFill>
              </a:rPr>
              <a:t>ARMY RESEARCH LABORATORY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6338" y="4379765"/>
            <a:ext cx="774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lnSpc>
                <a:spcPts val="2000"/>
              </a:lnSpc>
              <a:defRPr lang="en-US" sz="20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SUBTITLE GOES HERE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6338" y="5376077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Name of Presenter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6338" y="5671676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Rank/Title of Presenter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06338" y="5967274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Organization of Presenter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151" y="5495277"/>
            <a:ext cx="1997476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algn="ctr">
              <a:lnSpc>
                <a:spcPct val="100000"/>
              </a:lnSpc>
              <a:defRPr lang="en-US" sz="600" b="0" kern="1200" baseline="0" dirty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DISTRIBUTION 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387123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42210" y="2286001"/>
            <a:ext cx="8237095" cy="1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2210" y="3569973"/>
            <a:ext cx="8237095" cy="85407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05609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42210" y="1228725"/>
            <a:ext cx="8094688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461963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684213" indent="-222250"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42419" y="274639"/>
            <a:ext cx="594101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311344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42419" y="274639"/>
            <a:ext cx="594101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1832582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White 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APPROVED</a:t>
            </a:r>
            <a:r>
              <a:rPr lang="en-US" sz="800" baseline="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FOR PUBLIC RELEASE</a:t>
            </a:r>
            <a:endParaRPr lang="en-US" sz="800" dirty="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APPROVED</a:t>
            </a:r>
            <a:r>
              <a:rPr lang="en-US" sz="800" baseline="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FOR PUBLIC RELEASE</a:t>
            </a:r>
            <a:endParaRPr lang="en-US" sz="800" dirty="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6338" y="5376077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Name of Presenter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6338" y="5671676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Rank/Title of Presenter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06338" y="5967274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Organization of Presenter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06338" y="6487064"/>
            <a:ext cx="2014168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 dirty="0" smtClean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DD MMM YYYY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06338" y="2440244"/>
            <a:ext cx="774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</a:rPr>
              <a:t>U.S. ARMY COMBAT</a:t>
            </a:r>
            <a:r>
              <a:rPr lang="en-US" sz="3200" baseline="0" dirty="0">
                <a:solidFill>
                  <a:schemeClr val="tx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aseline="0" dirty="0">
                <a:solidFill>
                  <a:schemeClr val="tx1"/>
                </a:solidFill>
              </a:rPr>
              <a:t>ARMY RESEARCH LABORATORY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6338" y="4379765"/>
            <a:ext cx="774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lnSpc>
                <a:spcPts val="2000"/>
              </a:lnSpc>
              <a:defRPr lang="en-US" sz="20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SUBTITLE GOES HERE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151" y="5495277"/>
            <a:ext cx="1997476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algn="ctr">
              <a:lnSpc>
                <a:spcPct val="100000"/>
              </a:lnSpc>
              <a:defRPr lang="en-US" sz="600" b="0" kern="1200" baseline="0" dirty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DISTRIBUTION 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992617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ck Cover Slide (FOR DIGITAL USE ONLY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APPROVED FOR PUBLIC RELEASE</a:t>
            </a: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APPROVED FOR PUBLIC RELEASE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06338" y="6487064"/>
            <a:ext cx="2014168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 dirty="0" smtClean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DD MMM YYYY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306338" y="2440244"/>
            <a:ext cx="774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bg1"/>
                </a:solidFill>
              </a:rPr>
              <a:t>U.S. ARMY COMBAT</a:t>
            </a:r>
            <a:r>
              <a:rPr lang="en-US" sz="3200" baseline="0" dirty="0">
                <a:solidFill>
                  <a:schemeClr val="bg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aseline="0" dirty="0">
                <a:solidFill>
                  <a:schemeClr val="bg1"/>
                </a:solidFill>
              </a:rPr>
              <a:t>ARMY RESEARCH LABORATORY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6338" y="4379765"/>
            <a:ext cx="774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lnSpc>
                <a:spcPts val="2000"/>
              </a:lnSpc>
              <a:defRPr lang="en-US" sz="20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SUBTITLE GOES HERE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6338" y="5376077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Name of Presenter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6338" y="5671676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Rank/Title of Presenter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06338" y="5967274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Organization of Presenter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151" y="5495277"/>
            <a:ext cx="1997476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algn="ctr">
              <a:lnSpc>
                <a:spcPct val="100000"/>
              </a:lnSpc>
              <a:defRPr lang="en-US" sz="600" b="0" kern="1200" baseline="0" dirty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DISTRIBUTION 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4250057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42210" y="2286001"/>
            <a:ext cx="8237095" cy="1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2210" y="3569973"/>
            <a:ext cx="8237095" cy="85407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49176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42210" y="1228725"/>
            <a:ext cx="8094688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461963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684213" indent="-222250"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42419" y="274639"/>
            <a:ext cx="594101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101136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ck Cover Slide (FOR DIGITAL USE ONLY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ONLY//</a:t>
            </a:r>
            <a:r>
              <a:rPr lang="en-US" sz="800" b="0" dirty="0">
                <a:solidFill>
                  <a:schemeClr val="accent4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DRAFT</a:t>
            </a: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//PRE-DECISIONAL</a:t>
            </a: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ONLY//</a:t>
            </a:r>
            <a:r>
              <a:rPr lang="en-US" sz="800" b="0" dirty="0">
                <a:solidFill>
                  <a:schemeClr val="accent4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DRAFT</a:t>
            </a: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//PRE-DECISIONAL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06338" y="6487064"/>
            <a:ext cx="2014168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 dirty="0" smtClean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DD MMM YYYY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306338" y="2440244"/>
            <a:ext cx="774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bg1"/>
                </a:solidFill>
              </a:rPr>
              <a:t>U.S. ARMY COMBAT</a:t>
            </a:r>
            <a:r>
              <a:rPr lang="en-US" sz="3200" baseline="0" dirty="0">
                <a:solidFill>
                  <a:schemeClr val="bg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aseline="0" dirty="0">
                <a:solidFill>
                  <a:schemeClr val="bg1"/>
                </a:solidFill>
              </a:rPr>
              <a:t>ARMY RESEARCH LABORATORY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6338" y="4379765"/>
            <a:ext cx="774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lnSpc>
                <a:spcPts val="2000"/>
              </a:lnSpc>
              <a:defRPr lang="en-US" sz="20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SUBTITLE GOES HERE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6338" y="5376077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Name of Presenter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6338" y="5671676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Rank/Title of Presenter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06338" y="5967274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Organization of Presenter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151" y="5495277"/>
            <a:ext cx="1997476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algn="ctr">
              <a:lnSpc>
                <a:spcPct val="100000"/>
              </a:lnSpc>
              <a:defRPr lang="en-US" sz="600" b="0" kern="1200" baseline="0" dirty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DISTRIBUTION 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928880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42419" y="274639"/>
            <a:ext cx="594101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338045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42210" y="2286001"/>
            <a:ext cx="8237095" cy="1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2210" y="3569973"/>
            <a:ext cx="8237095" cy="85407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 dirty="0"/>
              <a:t>SECTION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806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42210" y="1228725"/>
            <a:ext cx="8094688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461963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684213" indent="-222250"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42419" y="274639"/>
            <a:ext cx="594101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427147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42419" y="274639"/>
            <a:ext cx="594101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270148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White 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</a:t>
            </a: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6338" y="5376077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Name of Presenter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6338" y="5671676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Rank/Title of Presenter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06338" y="5967274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Organization of Presenter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06338" y="6487064"/>
            <a:ext cx="2014168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 dirty="0" smtClean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DD MMM YYYY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306338" y="2440244"/>
            <a:ext cx="774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</a:rPr>
              <a:t>U.S. ARMY COMBAT</a:t>
            </a:r>
            <a:r>
              <a:rPr lang="en-US" sz="3200" baseline="0" dirty="0">
                <a:solidFill>
                  <a:schemeClr val="tx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aseline="0" dirty="0">
                <a:solidFill>
                  <a:schemeClr val="tx1"/>
                </a:solidFill>
              </a:rPr>
              <a:t>ARMY RESEARCH LABORATORY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6338" y="4379765"/>
            <a:ext cx="774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lnSpc>
                <a:spcPts val="2000"/>
              </a:lnSpc>
              <a:defRPr lang="en-US" sz="20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SUBTITLE GOES HERE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151" y="5495277"/>
            <a:ext cx="1997476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algn="ctr">
              <a:lnSpc>
                <a:spcPct val="100000"/>
              </a:lnSpc>
              <a:defRPr lang="en-US" sz="600" b="0" kern="1200" baseline="0" dirty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DISTRIBUTION 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574395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ck Cover Slide (FOR DIGITAL USE ONLY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</a:t>
            </a: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06338" y="6487064"/>
            <a:ext cx="2014168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 dirty="0" smtClean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DD MMM YYYY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306338" y="2440244"/>
            <a:ext cx="774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bg1"/>
                </a:solidFill>
              </a:rPr>
              <a:t>U.S. ARMY COMBAT</a:t>
            </a:r>
            <a:r>
              <a:rPr lang="en-US" sz="3200" baseline="0" dirty="0">
                <a:solidFill>
                  <a:schemeClr val="bg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aseline="0" dirty="0">
                <a:solidFill>
                  <a:schemeClr val="bg1"/>
                </a:solidFill>
              </a:rPr>
              <a:t>ARMY RESEARCH LABORATORY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6338" y="4379765"/>
            <a:ext cx="774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lnSpc>
                <a:spcPts val="2000"/>
              </a:lnSpc>
              <a:defRPr lang="en-US" sz="20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SUBTITLE GOES HERE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6338" y="5376077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Name of Presenter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6338" y="5671676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Rank/Title of Presenter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06338" y="5967274"/>
            <a:ext cx="5925786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ts val="2000"/>
              </a:lnSpc>
              <a:defRPr lang="en-US" sz="1200" b="0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Organization of Presenter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151" y="5495277"/>
            <a:ext cx="1997476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algn="ctr">
              <a:lnSpc>
                <a:spcPct val="100000"/>
              </a:lnSpc>
              <a:defRPr lang="en-US" sz="600" b="0" kern="1200" baseline="0" dirty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 dirty="0"/>
              <a:t>DISTRIBUTION 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95792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42210" y="2286001"/>
            <a:ext cx="8237095" cy="1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2210" y="3569973"/>
            <a:ext cx="8237095" cy="854075"/>
          </a:xfrm>
          <a:prstGeom prst="rect">
            <a:avLst/>
          </a:prstGeom>
        </p:spPr>
        <p:txBody>
          <a:bodyPr/>
          <a:lstStyle>
            <a:lvl1pPr>
              <a:defRPr sz="1800" b="0" baseline="0"/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188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42210" y="1228725"/>
            <a:ext cx="8094688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461963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684213" indent="-222250"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42419" y="274639"/>
            <a:ext cx="594101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115957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ONLY//</a:t>
            </a:r>
            <a:r>
              <a:rPr lang="en-US" sz="800" b="0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DRAFT</a:t>
            </a: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//PRE-DECISIONAL</a:t>
            </a:r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ONLY//</a:t>
            </a:r>
            <a:r>
              <a:rPr lang="en-US" sz="800" b="0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DRAFT</a:t>
            </a: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//PRE-DECISIONAL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8735627" y="6636780"/>
            <a:ext cx="4174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6AD103F-80C8-4104-B396-731727462289}" type="slidenum">
              <a:rPr lang="en-US" sz="800" b="1" smtClean="0">
                <a:solidFill>
                  <a:schemeClr val="accent2"/>
                </a:solidFill>
              </a:rPr>
              <a:pPr algn="r"/>
              <a:t>‹#›</a:t>
            </a:fld>
            <a:endParaRPr lang="en-US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188" r:id="rId2"/>
    <p:sldLayoutId id="2147484189" r:id="rId3"/>
    <p:sldLayoutId id="2147484190" r:id="rId4"/>
    <p:sldLayoutId id="2147484192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kern="1200" cap="all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5143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1828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</a:t>
            </a:r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UNCLASSIFIED//FOR OFFICIAL USE ONLY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735627" y="6636780"/>
            <a:ext cx="4174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6AD103F-80C8-4104-B396-731727462289}" type="slidenum">
              <a:rPr lang="en-US" sz="800" b="1" smtClean="0">
                <a:solidFill>
                  <a:schemeClr val="accent2"/>
                </a:solidFill>
              </a:rPr>
              <a:pPr algn="r"/>
              <a:t>‹#›</a:t>
            </a:fld>
            <a:endParaRPr lang="en-US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8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2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kern="1200" cap="all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5143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1828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735627" y="6636780"/>
            <a:ext cx="4174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6AD103F-80C8-4104-B396-731727462289}" type="slidenum">
              <a:rPr lang="en-US" sz="800" b="1" smtClean="0">
                <a:solidFill>
                  <a:schemeClr val="accent2"/>
                </a:solidFill>
              </a:rPr>
              <a:pPr algn="r"/>
              <a:t>‹#›</a:t>
            </a:fld>
            <a:endParaRPr lang="en-US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9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30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kern="1200" cap="all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5143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1828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1371600" y="6638559"/>
            <a:ext cx="6400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APPROVED</a:t>
            </a:r>
            <a:r>
              <a:rPr lang="en-US" sz="800" baseline="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FOR PUBLIC RELEASE</a:t>
            </a:r>
            <a:endParaRPr lang="en-US" sz="800" dirty="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auto">
          <a:xfrm>
            <a:off x="0" y="1407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APPROVED</a:t>
            </a:r>
            <a:r>
              <a:rPr lang="en-US" sz="800" baseline="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FOR PUBLIC RELEASE</a:t>
            </a:r>
            <a:endParaRPr lang="en-US" sz="800" dirty="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35627" y="6636780"/>
            <a:ext cx="4174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6AD103F-80C8-4104-B396-731727462289}" type="slidenum">
              <a:rPr lang="en-US" sz="800" b="1" smtClean="0">
                <a:solidFill>
                  <a:schemeClr val="accent2"/>
                </a:solidFill>
              </a:rPr>
              <a:pPr algn="r"/>
              <a:t>‹#›</a:t>
            </a:fld>
            <a:endParaRPr lang="en-US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3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8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kern="1200" cap="all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5143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1828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06 NOV 2019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06338" y="4278164"/>
            <a:ext cx="7740000" cy="93401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A RUGD Dataset for Visual Perception in Unstructured Outdoor Environments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6338" y="5376077"/>
            <a:ext cx="7250162" cy="355893"/>
          </a:xfrm>
        </p:spPr>
        <p:txBody>
          <a:bodyPr/>
          <a:lstStyle/>
          <a:p>
            <a:pPr marL="0" indent="0"/>
            <a:r>
              <a:rPr lang="en-US" sz="1400" dirty="0"/>
              <a:t>Maggie Wigness</a:t>
            </a:r>
            <a:r>
              <a:rPr lang="en-US" sz="1400" baseline="30000" dirty="0"/>
              <a:t>1</a:t>
            </a:r>
            <a:r>
              <a:rPr lang="en-US" sz="1400" dirty="0"/>
              <a:t>, Sungmin Eum</a:t>
            </a:r>
            <a:r>
              <a:rPr lang="en-US" sz="1400" baseline="30000" dirty="0"/>
              <a:t>1,2</a:t>
            </a:r>
            <a:r>
              <a:rPr lang="en-US" sz="1400" dirty="0"/>
              <a:t>, John G. Rogers III</a:t>
            </a:r>
            <a:r>
              <a:rPr lang="en-US" sz="1400" baseline="30000" dirty="0"/>
              <a:t>1</a:t>
            </a:r>
            <a:r>
              <a:rPr lang="en-US" sz="1400" dirty="0"/>
              <a:t>, David Han</a:t>
            </a:r>
            <a:r>
              <a:rPr lang="en-US" sz="1400" baseline="30000" dirty="0"/>
              <a:t>1</a:t>
            </a:r>
            <a:r>
              <a:rPr lang="en-US" sz="1400" dirty="0"/>
              <a:t>, Heesung Kwon</a:t>
            </a:r>
            <a:r>
              <a:rPr lang="en-US" sz="1400" baseline="30000" dirty="0"/>
              <a:t>1</a:t>
            </a:r>
            <a:endParaRPr lang="en-US" sz="1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en-US" baseline="30000" dirty="0"/>
              <a:t>1</a:t>
            </a:r>
            <a:r>
              <a:rPr lang="en-US" dirty="0"/>
              <a:t>CCDC Army Research Laboratory, </a:t>
            </a:r>
            <a:r>
              <a:rPr lang="en-US" baseline="30000" dirty="0"/>
              <a:t>2</a:t>
            </a:r>
            <a:r>
              <a:rPr lang="en-US" dirty="0"/>
              <a:t>Booz Allen Hamilton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/>
            <a:r>
              <a:rPr lang="en-US" dirty="0"/>
              <a:t>IROS 2019</a:t>
            </a:r>
          </a:p>
        </p:txBody>
      </p:sp>
    </p:spTree>
    <p:extLst>
      <p:ext uri="{BB962C8B-B14F-4D97-AF65-F5344CB8AC3E}">
        <p14:creationId xmlns:p14="http://schemas.microsoft.com/office/powerpoint/2010/main" val="2985357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BE0FF9-859E-4832-B973-CCA8B9F2B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10" y="1228725"/>
            <a:ext cx="3795836" cy="4714874"/>
          </a:xfrm>
        </p:spPr>
        <p:txBody>
          <a:bodyPr/>
          <a:lstStyle/>
          <a:p>
            <a:r>
              <a:rPr lang="en-US" sz="2000" dirty="0"/>
              <a:t>24 category annotations</a:t>
            </a:r>
          </a:p>
          <a:p>
            <a:pPr lvl="1"/>
            <a:r>
              <a:rPr lang="en-US" sz="1800" dirty="0"/>
              <a:t>8 unique ground terrains</a:t>
            </a:r>
          </a:p>
          <a:p>
            <a:r>
              <a:rPr lang="en-US" sz="2000" b="1" i="1" dirty="0"/>
              <a:t>7,453</a:t>
            </a:r>
            <a:r>
              <a:rPr lang="en-US" sz="2000" dirty="0"/>
              <a:t> densely annotated images (every 5</a:t>
            </a:r>
            <a:r>
              <a:rPr lang="en-US" sz="2000" baseline="30000" dirty="0"/>
              <a:t>th</a:t>
            </a:r>
            <a:r>
              <a:rPr lang="en-US" sz="2000" dirty="0"/>
              <a:t> frame in a video)</a:t>
            </a:r>
          </a:p>
          <a:p>
            <a:pPr lvl="1"/>
            <a:r>
              <a:rPr lang="en-US" sz="1800" dirty="0"/>
              <a:t>Outsourced annotation to the labeling platform </a:t>
            </a:r>
            <a:r>
              <a:rPr lang="en-US" sz="1800" i="1" dirty="0"/>
              <a:t>Figure Eight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711FF6-6D59-4793-AE62-1998384B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ontology and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44335-7BC8-41AC-953B-A767CC0AB589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CE2D78-301D-4A1B-9CE7-483C34908182}"/>
              </a:ext>
            </a:extLst>
          </p:cNvPr>
          <p:cNvGrpSpPr/>
          <p:nvPr/>
        </p:nvGrpSpPr>
        <p:grpSpPr>
          <a:xfrm>
            <a:off x="332641" y="3717165"/>
            <a:ext cx="8210985" cy="2816237"/>
            <a:chOff x="332641" y="3717165"/>
            <a:chExt cx="8210985" cy="28162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AFF844-27DD-4FC5-BD69-8A6F22BE9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011" y="3717165"/>
              <a:ext cx="7942615" cy="281623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4B22CF-E2FA-4662-9D80-AB9FF9EC9DB3}"/>
                </a:ext>
              </a:extLst>
            </p:cNvPr>
            <p:cNvSpPr txBox="1"/>
            <p:nvPr/>
          </p:nvSpPr>
          <p:spPr>
            <a:xfrm rot="16200000">
              <a:off x="7712" y="4105533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Raw frame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181F3B-9622-49A4-A96B-09113C3A889F}"/>
                </a:ext>
              </a:extLst>
            </p:cNvPr>
            <p:cNvSpPr txBox="1"/>
            <p:nvPr/>
          </p:nvSpPr>
          <p:spPr>
            <a:xfrm rot="16200000">
              <a:off x="25223" y="5159633"/>
              <a:ext cx="917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Annotation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981943-AB12-4A17-88C5-B6046FC3954E}"/>
              </a:ext>
            </a:extLst>
          </p:cNvPr>
          <p:cNvGrpSpPr/>
          <p:nvPr/>
        </p:nvGrpSpPr>
        <p:grpSpPr>
          <a:xfrm>
            <a:off x="4212646" y="835610"/>
            <a:ext cx="4702283" cy="2779954"/>
            <a:chOff x="4212646" y="835610"/>
            <a:chExt cx="4702283" cy="27799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366B06-91BF-4BB1-B384-3E7770682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2646" y="1101521"/>
              <a:ext cx="4702283" cy="25140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7B33FA-EA81-4FE0-BDCE-998B62A220D9}"/>
                </a:ext>
              </a:extLst>
            </p:cNvPr>
            <p:cNvSpPr txBox="1"/>
            <p:nvPr/>
          </p:nvSpPr>
          <p:spPr>
            <a:xfrm>
              <a:off x="5591472" y="835610"/>
              <a:ext cx="20986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Category Distribution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83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D7E8F1-351D-4DD7-BDB6-4BED4595B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many other existing datasets we focus the initial annotation release on semantic segmentation</a:t>
            </a:r>
          </a:p>
          <a:p>
            <a:r>
              <a:rPr lang="en-US" dirty="0"/>
              <a:t>Ran an initial benchmark on RUGD with </a:t>
            </a:r>
            <a:r>
              <a:rPr lang="en-US" dirty="0" err="1"/>
              <a:t>SoA</a:t>
            </a:r>
            <a:r>
              <a:rPr lang="en-US" dirty="0"/>
              <a:t> techniques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C85ED8-83C3-4FA5-B9B3-3DE1D9D31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benchmark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BFBFF2-03AD-4AAF-A589-49BF75E118FD}"/>
              </a:ext>
            </a:extLst>
          </p:cNvPr>
          <p:cNvGrpSpPr/>
          <p:nvPr/>
        </p:nvGrpSpPr>
        <p:grpSpPr>
          <a:xfrm>
            <a:off x="4391808" y="2367613"/>
            <a:ext cx="4576682" cy="3858223"/>
            <a:chOff x="4028318" y="2443813"/>
            <a:chExt cx="4923367" cy="38582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5A2C4D-31A4-4247-9AA1-11A90C21B7FA}"/>
                </a:ext>
              </a:extLst>
            </p:cNvPr>
            <p:cNvSpPr/>
            <p:nvPr/>
          </p:nvSpPr>
          <p:spPr>
            <a:xfrm>
              <a:off x="4028318" y="5471039"/>
              <a:ext cx="492336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b="1" baseline="30000" dirty="0">
                  <a:solidFill>
                    <a:srgbClr val="C00000"/>
                  </a:solidFill>
                  <a:latin typeface="+mn-lt"/>
                </a:rPr>
                <a:t>*</a:t>
              </a:r>
              <a:r>
                <a:rPr lang="en-US" sz="1200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deep supervision</a:t>
              </a:r>
            </a:p>
            <a:p>
              <a:pPr marL="285750" indent="-285750">
                <a:buFontTx/>
                <a:buChar char="-"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an auxiliary loss imposed in addition to the original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softmax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loss which is to train the final classifier</a:t>
              </a:r>
            </a:p>
            <a:p>
              <a:pPr marL="285750" indent="-285750">
                <a:buFontTx/>
                <a:buChar char="-"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decomposes network optimization into two easier problems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685366-E47F-4556-A368-303948062882}"/>
                </a:ext>
              </a:extLst>
            </p:cNvPr>
            <p:cNvGrpSpPr/>
            <p:nvPr/>
          </p:nvGrpSpPr>
          <p:grpSpPr>
            <a:xfrm>
              <a:off x="4225243" y="2443813"/>
              <a:ext cx="4340696" cy="2965647"/>
              <a:chOff x="4301443" y="2139013"/>
              <a:chExt cx="4492428" cy="296564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5C28BE-4C61-4783-9222-48740639EC3B}"/>
                  </a:ext>
                </a:extLst>
              </p:cNvPr>
              <p:cNvSpPr txBox="1"/>
              <p:nvPr/>
            </p:nvSpPr>
            <p:spPr>
              <a:xfrm>
                <a:off x="4487141" y="3102763"/>
                <a:ext cx="43067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d1: bilinear </a:t>
                </a:r>
                <a:r>
                  <a:rPr lang="en-US" sz="1200" dirty="0" err="1"/>
                  <a:t>upsampling</a:t>
                </a:r>
                <a:r>
                  <a:rPr lang="en-US" sz="1200" dirty="0"/>
                  <a:t> +  </a:t>
                </a:r>
                <a:r>
                  <a:rPr lang="ko-KR" altLang="en-US" sz="1200" b="1" baseline="30000" dirty="0">
                    <a:solidFill>
                      <a:srgbClr val="C00000"/>
                    </a:solidFill>
                  </a:rPr>
                  <a:t>*</a:t>
                </a:r>
                <a:r>
                  <a:rPr lang="en-US" sz="1200" dirty="0"/>
                  <a:t>deep supervision</a:t>
                </a:r>
                <a:endParaRPr lang="en-US" sz="1200" b="1" baseline="30000" dirty="0">
                  <a:solidFill>
                    <a:srgbClr val="C00000"/>
                  </a:solidFill>
                </a:endParaRPr>
              </a:p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d2: Pyramid Scene Parsing Network (</a:t>
                </a:r>
                <a:r>
                  <a:rPr lang="en-US" sz="1200" dirty="0" err="1"/>
                  <a:t>PSPNet</a:t>
                </a:r>
                <a:r>
                  <a:rPr lang="en-US" sz="1200" dirty="0"/>
                  <a:t>)</a:t>
                </a:r>
              </a:p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d3: </a:t>
                </a:r>
                <a:r>
                  <a:rPr lang="en-US" sz="1200" dirty="0" err="1"/>
                  <a:t>PSPNet</a:t>
                </a:r>
                <a:r>
                  <a:rPr lang="en-US" sz="1200" dirty="0"/>
                  <a:t> + </a:t>
                </a:r>
                <a:r>
                  <a:rPr lang="ko-KR" altLang="en-US" sz="1200" b="1" baseline="30000" dirty="0">
                    <a:solidFill>
                      <a:srgbClr val="C00000"/>
                    </a:solidFill>
                  </a:rPr>
                  <a:t>* </a:t>
                </a:r>
                <a:r>
                  <a:rPr lang="en-US" sz="1200" dirty="0"/>
                  <a:t>deep supervision</a:t>
                </a:r>
              </a:p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d4: Unified Perceptual Network (</a:t>
                </a:r>
                <a:r>
                  <a:rPr lang="en-US" sz="1200" dirty="0" err="1"/>
                  <a:t>UPerNet</a:t>
                </a:r>
                <a:r>
                  <a:rPr lang="en-US" sz="1200" dirty="0"/>
                  <a:t>)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3CEE2A-AAA8-491E-A41B-2BB9AA838708}"/>
                  </a:ext>
                </a:extLst>
              </p:cNvPr>
              <p:cNvSpPr txBox="1"/>
              <p:nvPr/>
            </p:nvSpPr>
            <p:spPr>
              <a:xfrm>
                <a:off x="4301443" y="2139013"/>
                <a:ext cx="11079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Encoder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EB2823-07E9-466F-A4ED-8CAAFA91131A}"/>
                  </a:ext>
                </a:extLst>
              </p:cNvPr>
              <p:cNvSpPr txBox="1"/>
              <p:nvPr/>
            </p:nvSpPr>
            <p:spPr>
              <a:xfrm>
                <a:off x="4301443" y="2866755"/>
                <a:ext cx="11079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Decoder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D44DE1-32CF-4AA9-B44E-3875DC20A647}"/>
                  </a:ext>
                </a:extLst>
              </p:cNvPr>
              <p:cNvSpPr txBox="1"/>
              <p:nvPr/>
            </p:nvSpPr>
            <p:spPr>
              <a:xfrm>
                <a:off x="4487141" y="2392468"/>
                <a:ext cx="4123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e1: ResNet-50 with dilated Convolution (Size = 8)</a:t>
                </a:r>
              </a:p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e2: ResNet-50 without dilated Convolution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FDE65-C35E-403E-9ACF-7BFC2CC6FF30}"/>
                  </a:ext>
                </a:extLst>
              </p:cNvPr>
              <p:cNvSpPr txBox="1"/>
              <p:nvPr/>
            </p:nvSpPr>
            <p:spPr>
              <a:xfrm>
                <a:off x="4301443" y="3982657"/>
                <a:ext cx="19928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Baseline Models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7F3881-88B0-41E3-95C7-3E28AB8D43F2}"/>
                  </a:ext>
                </a:extLst>
              </p:cNvPr>
              <p:cNvSpPr txBox="1"/>
              <p:nvPr/>
            </p:nvSpPr>
            <p:spPr>
              <a:xfrm>
                <a:off x="4487141" y="4273663"/>
                <a:ext cx="16979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m1: e1 + d1</a:t>
                </a:r>
                <a:endParaRPr lang="en-US" sz="1200" b="1" baseline="30000" dirty="0">
                  <a:solidFill>
                    <a:srgbClr val="C00000"/>
                  </a:solidFill>
                </a:endParaRPr>
              </a:p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m2: e1 + d2</a:t>
                </a:r>
              </a:p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m3: e1 + d3</a:t>
                </a:r>
              </a:p>
              <a:p>
                <a:pPr marL="91440" indent="-91440">
                  <a:buFont typeface="Arial" charset="0"/>
                  <a:buChar char="•"/>
                </a:pPr>
                <a:r>
                  <a:rPr lang="en-US" sz="1200" dirty="0"/>
                  <a:t>m4: e2 + d4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0008A34-5AED-4A9E-935A-EB2D7C351ADB}"/>
              </a:ext>
            </a:extLst>
          </p:cNvPr>
          <p:cNvSpPr/>
          <p:nvPr/>
        </p:nvSpPr>
        <p:spPr>
          <a:xfrm>
            <a:off x="426642" y="2418413"/>
            <a:ext cx="40379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b="1" dirty="0">
                <a:latin typeface="+mn-lt"/>
              </a:rPr>
              <a:t>Split train/</a:t>
            </a:r>
            <a:r>
              <a:rPr lang="en-US" sz="1800" b="1" dirty="0" err="1">
                <a:latin typeface="+mn-lt"/>
              </a:rPr>
              <a:t>val</a:t>
            </a:r>
            <a:r>
              <a:rPr lang="en-US" sz="1800" b="1" dirty="0">
                <a:latin typeface="+mn-lt"/>
              </a:rPr>
              <a:t>/test set by video</a:t>
            </a:r>
          </a:p>
          <a:p>
            <a:pPr marL="342900" indent="-342900">
              <a:buFont typeface="Arial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b="1" dirty="0">
                <a:latin typeface="+mn-lt"/>
              </a:rPr>
              <a:t>Standard evaluation metrics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 err="1">
                <a:latin typeface="+mn-lt"/>
              </a:rPr>
              <a:t>mIoU</a:t>
            </a:r>
            <a:endParaRPr lang="en-US" sz="1800" dirty="0">
              <a:latin typeface="+mn-lt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1800" dirty="0">
                <a:latin typeface="+mn-lt"/>
              </a:rPr>
              <a:t>pixel-wise accuracy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>
                <a:latin typeface="+mn-lt"/>
              </a:rPr>
              <a:t>mean pixel-wise accuracy</a:t>
            </a:r>
          </a:p>
          <a:p>
            <a:pPr marL="800100" lvl="1" indent="-342900">
              <a:buFont typeface="Arial" charset="0"/>
              <a:buChar char="•"/>
            </a:pPr>
            <a:endParaRPr lang="en-US" sz="1800" b="1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FC64B2-219D-4A09-852E-8BCC8D65CB95}"/>
              </a:ext>
            </a:extLst>
          </p:cNvPr>
          <p:cNvSpPr/>
          <p:nvPr/>
        </p:nvSpPr>
        <p:spPr>
          <a:xfrm>
            <a:off x="4328308" y="2247900"/>
            <a:ext cx="4576682" cy="414337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A64817F5-6A25-4EAB-8835-93F12AC14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991276"/>
              </p:ext>
            </p:extLst>
          </p:nvPr>
        </p:nvGraphicFramePr>
        <p:xfrm>
          <a:off x="669971" y="3055696"/>
          <a:ext cx="340517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429">
                  <a:extLst>
                    <a:ext uri="{9D8B030D-6E8A-4147-A177-3AD203B41FA5}">
                      <a16:colId xmlns:a16="http://schemas.microsoft.com/office/drawing/2014/main" val="63698884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44918612"/>
                    </a:ext>
                  </a:extLst>
                </a:gridCol>
                <a:gridCol w="1484348">
                  <a:extLst>
                    <a:ext uri="{9D8B030D-6E8A-4147-A177-3AD203B41FA5}">
                      <a16:colId xmlns:a16="http://schemas.microsoft.com/office/drawing/2014/main" val="17211026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Videos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Frames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259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372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610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09590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9A13BF3-B3B2-47FD-BA54-C0B4268DD044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93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BB7686-E5E5-4DA9-829D-775124965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800" dirty="0"/>
          </a:p>
          <a:p>
            <a:r>
              <a:rPr lang="en-US" dirty="0"/>
              <a:t>Lowest accuracies: dirt, rock, container, person (sparse annotations)</a:t>
            </a:r>
          </a:p>
          <a:p>
            <a:r>
              <a:rPr lang="en-US" dirty="0"/>
              <a:t>Terrain class accuracies below the mean: dirt, asphalt, and gravel</a:t>
            </a:r>
          </a:p>
          <a:p>
            <a:r>
              <a:rPr lang="en-US" dirty="0"/>
              <a:t>Large room for improvement with respect to </a:t>
            </a:r>
            <a:r>
              <a:rPr lang="en-US" dirty="0" err="1"/>
              <a:t>mIoU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Initial benchmark results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475F0EB-8A76-4510-8FCD-DBB575BDB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238267"/>
              </p:ext>
            </p:extLst>
          </p:nvPr>
        </p:nvGraphicFramePr>
        <p:xfrm>
          <a:off x="4791456" y="4585342"/>
          <a:ext cx="3657600" cy="1524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Pixel Accuracy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Class </a:t>
                      </a:r>
                      <a:r>
                        <a:rPr lang="en-US" sz="1400" dirty="0" err="1"/>
                        <a:t>IoU</a:t>
                      </a:r>
                      <a:r>
                        <a:rPr lang="en-US" sz="1400" dirty="0"/>
                        <a:t> [%]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97.76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97.89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97.53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97.97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E14B4F8-8ADC-4775-B127-0F55545FD056}"/>
              </a:ext>
            </a:extLst>
          </p:cNvPr>
          <p:cNvSpPr txBox="1"/>
          <p:nvPr/>
        </p:nvSpPr>
        <p:spPr>
          <a:xfrm>
            <a:off x="4791456" y="4303329"/>
            <a:ext cx="3474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Category: rock bed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D9EC08-4B78-4C7A-ACD5-277FB60B301E}"/>
              </a:ext>
            </a:extLst>
          </p:cNvPr>
          <p:cNvGrpSpPr/>
          <p:nvPr/>
        </p:nvGrpSpPr>
        <p:grpSpPr>
          <a:xfrm>
            <a:off x="0" y="983937"/>
            <a:ext cx="9144000" cy="2197726"/>
            <a:chOff x="0" y="983937"/>
            <a:chExt cx="9144000" cy="21977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2074F7-CA18-41AA-A5F2-6ED60C8BD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83937"/>
              <a:ext cx="9144000" cy="219772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37D03E-C5CC-460A-B4C2-D798BC686C2E}"/>
                </a:ext>
              </a:extLst>
            </p:cNvPr>
            <p:cNvSpPr/>
            <p:nvPr/>
          </p:nvSpPr>
          <p:spPr>
            <a:xfrm>
              <a:off x="6546850" y="1628394"/>
              <a:ext cx="469900" cy="203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80DC32-3141-402C-97F2-5EE8DB33BAA2}"/>
                </a:ext>
              </a:extLst>
            </p:cNvPr>
            <p:cNvSpPr/>
            <p:nvPr/>
          </p:nvSpPr>
          <p:spPr>
            <a:xfrm>
              <a:off x="7289800" y="2235200"/>
              <a:ext cx="457200" cy="2095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49F1C7-0D4B-4017-B804-35CF31F94B39}"/>
                </a:ext>
              </a:extLst>
            </p:cNvPr>
            <p:cNvSpPr/>
            <p:nvPr/>
          </p:nvSpPr>
          <p:spPr>
            <a:xfrm>
              <a:off x="8106156" y="2032000"/>
              <a:ext cx="457200" cy="2095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0EC24BB-30A3-42C5-AC72-64D50F039626}"/>
              </a:ext>
            </a:extLst>
          </p:cNvPr>
          <p:cNvSpPr txBox="1"/>
          <p:nvPr/>
        </p:nvSpPr>
        <p:spPr>
          <a:xfrm>
            <a:off x="212552" y="4150143"/>
            <a:ext cx="4491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/>
              <a:t>Classes with high pixel accuracy still have low </a:t>
            </a:r>
            <a:r>
              <a:rPr lang="en-US" sz="1600" dirty="0" err="1"/>
              <a:t>IoU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 err="1"/>
              <a:t>IoU</a:t>
            </a:r>
            <a:r>
              <a:rPr lang="en-US" sz="1600" dirty="0"/>
              <a:t> is a critical performance metric in autonomous navigation applications as it may translate to steering errors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B4253F-620D-4830-B8FE-C37308A158ED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26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9" y="864844"/>
            <a:ext cx="7187877" cy="475468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Qualitative benchmark evaluation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79939" y="5703327"/>
            <a:ext cx="7448309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Models have a difficult time identifying precise boundaries between terrains, where classes like grass, tree, bush, and mulch do not exhibit structured edges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3C72C-B5A8-4B74-B1A4-24D688C6E4D9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UGD-new-compressed">
            <a:hlinkClick r:id="" action="ppaction://media"/>
            <a:extLst>
              <a:ext uri="{FF2B5EF4-FFF2-40B4-BE49-F238E27FC236}">
                <a16:creationId xmlns:a16="http://schemas.microsoft.com/office/drawing/2014/main" id="{48DCAD4F-5513-4E3D-B361-79C7734AED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399" y="2433124"/>
            <a:ext cx="7505200" cy="422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270C6-4C43-46A4-944E-6575795FA429}"/>
              </a:ext>
            </a:extLst>
          </p:cNvPr>
          <p:cNvSpPr txBox="1"/>
          <p:nvPr/>
        </p:nvSpPr>
        <p:spPr>
          <a:xfrm>
            <a:off x="864332" y="2390850"/>
            <a:ext cx="7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Available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B4EAF-8EE1-4A3E-BD83-F87F20F40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1803233"/>
          </a:xfrm>
        </p:spPr>
        <p:txBody>
          <a:bodyPr/>
          <a:lstStyle/>
          <a:p>
            <a:r>
              <a:rPr lang="en-US" dirty="0"/>
              <a:t>RUGD includes high frame rate videos captured from a mobile robot exploring unstructured environments </a:t>
            </a:r>
          </a:p>
          <a:p>
            <a:r>
              <a:rPr lang="en-US" dirty="0"/>
              <a:t>Over 7,000 dense pixel annotations for semantic segmentation</a:t>
            </a:r>
          </a:p>
          <a:p>
            <a:r>
              <a:rPr lang="en-US" dirty="0"/>
              <a:t>Initial benchmark for semantic segmentation on RUGD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82946-BDA2-40C9-B39C-B9EC57B7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3393F-07A2-4C55-B6F1-6651387D6328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B3541-FA1E-445F-BFF6-653FCF2B1978}"/>
              </a:ext>
            </a:extLst>
          </p:cNvPr>
          <p:cNvSpPr txBox="1"/>
          <p:nvPr/>
        </p:nvSpPr>
        <p:spPr>
          <a:xfrm>
            <a:off x="864331" y="6154875"/>
            <a:ext cx="7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rugd.vision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7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A5289B38-9E34-40FD-B67B-1DD0D226E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41399" y="2787777"/>
            <a:ext cx="7104205" cy="369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/>
              <a:t>Thank you</a:t>
            </a:r>
          </a:p>
          <a:p>
            <a:pPr marL="0" indent="0" algn="ctr">
              <a:buNone/>
            </a:pPr>
            <a:r>
              <a:rPr lang="en-US" sz="3200" dirty="0"/>
              <a:t>Questions?</a:t>
            </a:r>
          </a:p>
          <a:p>
            <a:pPr marL="0" indent="0" algn="ctr">
              <a:buNone/>
            </a:pPr>
            <a:r>
              <a:rPr lang="en-US" sz="3200" dirty="0"/>
              <a:t>Data Website: </a:t>
            </a:r>
            <a:r>
              <a:rPr lang="en-US" sz="3200" dirty="0" err="1"/>
              <a:t>rugd.vision</a:t>
            </a:r>
            <a:endParaRPr lang="en-US" sz="32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9102E-B0F6-40DD-B666-0303791BB0B4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4AB95-13A0-4500-BBD5-C33E599D653C}"/>
              </a:ext>
            </a:extLst>
          </p:cNvPr>
          <p:cNvSpPr txBox="1"/>
          <p:nvPr/>
        </p:nvSpPr>
        <p:spPr>
          <a:xfrm>
            <a:off x="1041399" y="5733938"/>
            <a:ext cx="368815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400" dirty="0"/>
              <a:t>POC for off-line questions about RUGD: Maggie Wigness</a:t>
            </a:r>
          </a:p>
          <a:p>
            <a:pPr marL="0" indent="0" algn="ctr">
              <a:buNone/>
            </a:pPr>
            <a:r>
              <a:rPr lang="en-US" sz="1400" dirty="0"/>
              <a:t>maggie.b.wigness.civ@mail.mil</a:t>
            </a:r>
          </a:p>
        </p:txBody>
      </p:sp>
    </p:spTree>
    <p:extLst>
      <p:ext uri="{BB962C8B-B14F-4D97-AF65-F5344CB8AC3E}">
        <p14:creationId xmlns:p14="http://schemas.microsoft.com/office/powerpoint/2010/main" val="21166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4B4C94-2DA5-4E06-B5C4-914E63805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need for autonomous navigation in highly unstructured environments, where off-road traversal is the norm</a:t>
            </a:r>
          </a:p>
          <a:p>
            <a:pPr lvl="1"/>
            <a:r>
              <a:rPr lang="en-US" dirty="0"/>
              <a:t>Humanitarian Assistance and Disaster Relief</a:t>
            </a:r>
          </a:p>
          <a:p>
            <a:pPr lvl="1"/>
            <a:r>
              <a:rPr lang="en-US" dirty="0"/>
              <a:t>Agricultural robotics</a:t>
            </a:r>
          </a:p>
          <a:p>
            <a:pPr lvl="1"/>
            <a:r>
              <a:rPr lang="en-US" dirty="0"/>
              <a:t>Environmental surveying in hazardous areas</a:t>
            </a:r>
          </a:p>
          <a:p>
            <a:pPr lvl="1"/>
            <a:r>
              <a:rPr lang="en-US" dirty="0"/>
              <a:t>Military operation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739F7D-ADFF-44DB-A255-3A9B285E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2FC1A-C9C2-46E3-A986-255F908AC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12" y="2090995"/>
            <a:ext cx="3805826" cy="21445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9F356E3-F822-446F-8DE3-C132A0325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35414" y="4437347"/>
            <a:ext cx="3300487" cy="220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8820F-385A-42D7-AB7F-CAA2C27DC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03" y="2932428"/>
            <a:ext cx="3855869" cy="2168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66192-9308-4BC6-B903-C39828743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819" y="4065300"/>
            <a:ext cx="2893295" cy="193371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CE81D4D-9F63-47E8-839C-B4F994BF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446" y="4553495"/>
            <a:ext cx="2573359" cy="193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2DDFD6-4179-42A7-9877-A9139C455FED}"/>
              </a:ext>
            </a:extLst>
          </p:cNvPr>
          <p:cNvSpPr txBox="1"/>
          <p:nvPr/>
        </p:nvSpPr>
        <p:spPr>
          <a:xfrm>
            <a:off x="367218" y="6473141"/>
            <a:ext cx="32303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https://www.clearpathrobotics.com/warthog-unmanned-ground-vehicle-robot/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D891E-D5BC-47CB-8F64-2F314F20748A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5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5F2E4F-8D9B-4076-8EFF-468BED526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perception has made great advancements and is a primary source of input to reason about environments</a:t>
            </a:r>
          </a:p>
          <a:p>
            <a:pPr lvl="1"/>
            <a:r>
              <a:rPr lang="en-US" dirty="0"/>
              <a:t>Detect and track other moving objects to avoid collisions</a:t>
            </a:r>
          </a:p>
          <a:p>
            <a:pPr lvl="1"/>
            <a:r>
              <a:rPr lang="en-US" dirty="0"/>
              <a:t>Identify terrain to path plan for easy maneuver</a:t>
            </a:r>
          </a:p>
          <a:p>
            <a:pPr lvl="1"/>
            <a:r>
              <a:rPr lang="en-US" dirty="0"/>
              <a:t>Identify and avoid obstacles to maintain vehicle stability and integrity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55D57D-DC7F-47D9-91BD-D68FF4C1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autonomous navigation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AEEC89-1C95-4923-B94A-6AF7CD01AF42}"/>
              </a:ext>
            </a:extLst>
          </p:cNvPr>
          <p:cNvSpPr/>
          <p:nvPr/>
        </p:nvSpPr>
        <p:spPr>
          <a:xfrm>
            <a:off x="508883" y="3051851"/>
            <a:ext cx="8094688" cy="75429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Need: Representative visual datasets with ground truth annotations for learning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B3F494-11CD-416A-8E4C-3158FC40ECB8}"/>
              </a:ext>
            </a:extLst>
          </p:cNvPr>
          <p:cNvSpPr/>
          <p:nvPr/>
        </p:nvSpPr>
        <p:spPr>
          <a:xfrm>
            <a:off x="508883" y="4167808"/>
            <a:ext cx="8094688" cy="75429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Problem: Existing datasets are not representative of challenging unstructured environment applications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B0957-5843-40F1-87E2-36B6EF9019A2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7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A8335-9E12-486D-923E-298D5516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1601939"/>
          </a:xfrm>
        </p:spPr>
        <p:txBody>
          <a:bodyPr/>
          <a:lstStyle/>
          <a:p>
            <a:r>
              <a:rPr lang="en-US" dirty="0"/>
              <a:t>Existing autonomous driving datasets represent</a:t>
            </a:r>
          </a:p>
          <a:p>
            <a:pPr lvl="1"/>
            <a:r>
              <a:rPr lang="en-US" dirty="0"/>
              <a:t>Real world highly populated, urban cities</a:t>
            </a:r>
          </a:p>
          <a:p>
            <a:pPr lvl="1"/>
            <a:r>
              <a:rPr lang="en-US" dirty="0"/>
              <a:t>Highly structured scenes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6A9D07-9BA2-44D2-BB5C-C432F515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datasets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779D80-5A29-4F08-9D1B-6FD34A09760A}"/>
              </a:ext>
            </a:extLst>
          </p:cNvPr>
          <p:cNvGrpSpPr/>
          <p:nvPr/>
        </p:nvGrpSpPr>
        <p:grpSpPr>
          <a:xfrm>
            <a:off x="277054" y="4300378"/>
            <a:ext cx="4444128" cy="2186301"/>
            <a:chOff x="512861" y="4277802"/>
            <a:chExt cx="4444128" cy="21863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13F7EE-7291-4882-ABAE-897B71E79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861" y="4277802"/>
              <a:ext cx="4369239" cy="21846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D46081-A11F-41C9-B330-A54D8C6E5D7A}"/>
                </a:ext>
              </a:extLst>
            </p:cNvPr>
            <p:cNvSpPr txBox="1"/>
            <p:nvPr/>
          </p:nvSpPr>
          <p:spPr>
            <a:xfrm>
              <a:off x="4022118" y="6187104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Cityscapes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250183-6CEC-4B0C-8A12-9C86C65A7E2E}"/>
              </a:ext>
            </a:extLst>
          </p:cNvPr>
          <p:cNvGrpSpPr/>
          <p:nvPr/>
        </p:nvGrpSpPr>
        <p:grpSpPr>
          <a:xfrm>
            <a:off x="5296380" y="4227550"/>
            <a:ext cx="3041735" cy="2281301"/>
            <a:chOff x="5495163" y="4300378"/>
            <a:chExt cx="3041735" cy="22813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739460-A3D3-4B16-89FA-173A8F364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5163" y="4300378"/>
              <a:ext cx="3041735" cy="22813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BC45B2-8C4C-46B3-B825-12C372311182}"/>
                </a:ext>
              </a:extLst>
            </p:cNvPr>
            <p:cNvSpPr txBox="1"/>
            <p:nvPr/>
          </p:nvSpPr>
          <p:spPr>
            <a:xfrm>
              <a:off x="7809968" y="6288489"/>
              <a:ext cx="7269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CamVid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483BB-6C92-477A-8613-8D14BB2892B7}"/>
              </a:ext>
            </a:extLst>
          </p:cNvPr>
          <p:cNvGrpSpPr/>
          <p:nvPr/>
        </p:nvGrpSpPr>
        <p:grpSpPr>
          <a:xfrm>
            <a:off x="1041419" y="2168174"/>
            <a:ext cx="6424653" cy="1939811"/>
            <a:chOff x="198783" y="2745188"/>
            <a:chExt cx="6424653" cy="19398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21F0AF-0154-462E-8645-8EDE1130C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783" y="2745188"/>
              <a:ext cx="6424653" cy="19398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E3166E-BC99-4F6A-AF45-ABA4994CB23C}"/>
                </a:ext>
              </a:extLst>
            </p:cNvPr>
            <p:cNvSpPr txBox="1"/>
            <p:nvPr/>
          </p:nvSpPr>
          <p:spPr>
            <a:xfrm>
              <a:off x="6060461" y="4408000"/>
              <a:ext cx="5629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KITTI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C07A8AF-8A44-4BB4-A5DD-16D9F6B12708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60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A8335-9E12-486D-923E-298D5516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1601939"/>
          </a:xfrm>
        </p:spPr>
        <p:txBody>
          <a:bodyPr/>
          <a:lstStyle/>
          <a:p>
            <a:r>
              <a:rPr lang="en-US" dirty="0"/>
              <a:t>Existing autonomous driving datasets include</a:t>
            </a:r>
          </a:p>
          <a:p>
            <a:pPr lvl="1"/>
            <a:r>
              <a:rPr lang="en-US" dirty="0"/>
              <a:t>Annotated structured cues</a:t>
            </a:r>
          </a:p>
          <a:p>
            <a:pPr lvl="1"/>
            <a:r>
              <a:rPr lang="en-US" dirty="0"/>
              <a:t>Object classes known to exist in highly populated urban areas, e.g., pedestrians, cyclists, and vehicles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6A9D07-9BA2-44D2-BB5C-C432F515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datasets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645B9-2CC2-4E37-AB3B-60C6EE783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198" y="2830664"/>
            <a:ext cx="6509377" cy="3657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46D0C4-FAEA-4D75-8F8E-AF875B317DB6}"/>
              </a:ext>
            </a:extLst>
          </p:cNvPr>
          <p:cNvGrpSpPr/>
          <p:nvPr/>
        </p:nvGrpSpPr>
        <p:grpSpPr>
          <a:xfrm>
            <a:off x="217425" y="2382989"/>
            <a:ext cx="6198354" cy="1974170"/>
            <a:chOff x="3045350" y="2941584"/>
            <a:chExt cx="6198354" cy="19741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CF245A-2E98-4F77-8123-69675997F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5350" y="2941584"/>
              <a:ext cx="6098649" cy="194712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FAE22F-A2D7-4E22-AA2C-3DA786EF376A}"/>
                </a:ext>
              </a:extLst>
            </p:cNvPr>
            <p:cNvSpPr txBox="1"/>
            <p:nvPr/>
          </p:nvSpPr>
          <p:spPr>
            <a:xfrm>
              <a:off x="6341948" y="4638755"/>
              <a:ext cx="29017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Apolloscape</a:t>
              </a:r>
              <a:r>
                <a:rPr lang="en-US" sz="1200" dirty="0">
                  <a:solidFill>
                    <a:schemeClr val="bg1"/>
                  </a:solidFill>
                </a:rPr>
                <a:t> – lane marking annotations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C1D3CF-F882-4D33-84AC-0338FB73D5E6}"/>
              </a:ext>
            </a:extLst>
          </p:cNvPr>
          <p:cNvSpPr txBox="1"/>
          <p:nvPr/>
        </p:nvSpPr>
        <p:spPr>
          <a:xfrm>
            <a:off x="5749016" y="6169793"/>
            <a:ext cx="326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Berkeley </a:t>
            </a:r>
            <a:r>
              <a:rPr lang="en-US" sz="1200" dirty="0" err="1">
                <a:solidFill>
                  <a:schemeClr val="bg1"/>
                </a:solidFill>
              </a:rPr>
              <a:t>DeepDrive</a:t>
            </a:r>
            <a:r>
              <a:rPr lang="en-US" sz="1200" dirty="0">
                <a:solidFill>
                  <a:schemeClr val="bg1"/>
                </a:solidFill>
              </a:rPr>
              <a:t> – drivable area markings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A8C91-0C16-4E31-AD75-DAD771BCEECE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2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A8335-9E12-486D-923E-298D5516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1601939"/>
          </a:xfrm>
        </p:spPr>
        <p:txBody>
          <a:bodyPr/>
          <a:lstStyle/>
          <a:p>
            <a:r>
              <a:rPr lang="en-US" dirty="0"/>
              <a:t>Beginning to see an emergence of data that introduces small unstructured qualities</a:t>
            </a:r>
          </a:p>
          <a:p>
            <a:pPr lvl="1">
              <a:spcAft>
                <a:spcPts val="0"/>
              </a:spcAft>
            </a:pPr>
            <a:r>
              <a:rPr lang="en-US" dirty="0"/>
              <a:t>Imagery captured from camera not on a moving vehicle in the roadway</a:t>
            </a:r>
          </a:p>
          <a:p>
            <a:pPr lvl="1">
              <a:spcAft>
                <a:spcPts val="0"/>
              </a:spcAft>
            </a:pPr>
            <a:r>
              <a:rPr lang="en-US" dirty="0"/>
              <a:t>Environments with non-paved driving areas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6A9D07-9BA2-44D2-BB5C-C432F515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datasets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1965ED-0508-48EC-82BD-C303AA272F14}"/>
              </a:ext>
            </a:extLst>
          </p:cNvPr>
          <p:cNvGrpSpPr/>
          <p:nvPr/>
        </p:nvGrpSpPr>
        <p:grpSpPr>
          <a:xfrm>
            <a:off x="993917" y="4528610"/>
            <a:ext cx="7024238" cy="2054751"/>
            <a:chOff x="998511" y="4297361"/>
            <a:chExt cx="7814772" cy="2286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B02C66-DE41-4801-96F4-98A1155B6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9264" y="4297361"/>
              <a:ext cx="3870036" cy="2286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EAF51F-038D-4756-9B49-CA1FDB508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2614" y="4297361"/>
              <a:ext cx="3880669" cy="2286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1CB1BA-B7FA-4845-B546-7BF730DC6FE4}"/>
                </a:ext>
              </a:extLst>
            </p:cNvPr>
            <p:cNvSpPr txBox="1"/>
            <p:nvPr/>
          </p:nvSpPr>
          <p:spPr>
            <a:xfrm>
              <a:off x="998511" y="6306362"/>
              <a:ext cx="1608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India Driving Dataset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E9A550-5C41-485C-AD6B-E882755904F3}"/>
              </a:ext>
            </a:extLst>
          </p:cNvPr>
          <p:cNvGrpSpPr/>
          <p:nvPr/>
        </p:nvGrpSpPr>
        <p:grpSpPr>
          <a:xfrm>
            <a:off x="1669490" y="2380041"/>
            <a:ext cx="5640127" cy="2097917"/>
            <a:chOff x="1442419" y="1947138"/>
            <a:chExt cx="6145777" cy="2286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353199-F2AE-4E07-B048-65184DD87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0196" y="1947138"/>
              <a:ext cx="3048000" cy="2286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3FB339-4B26-49DD-B2B5-F9145A2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2419" y="1947138"/>
              <a:ext cx="3048000" cy="2286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FC1F2F-D7CA-46FF-9572-A07CDCE7E61C}"/>
                </a:ext>
              </a:extLst>
            </p:cNvPr>
            <p:cNvSpPr txBox="1"/>
            <p:nvPr/>
          </p:nvSpPr>
          <p:spPr>
            <a:xfrm>
              <a:off x="1442419" y="3956139"/>
              <a:ext cx="12559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Mapillary</a:t>
              </a:r>
              <a:r>
                <a:rPr lang="en-US" sz="1200" dirty="0">
                  <a:solidFill>
                    <a:schemeClr val="bg1"/>
                  </a:solidFill>
                </a:rPr>
                <a:t> Vistas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C4FB461-C194-4FC5-A424-368854E38D72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1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E7E7E5-CB5E-44D9-8CB9-0CE642C81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effort has focused on areas well-represented by existing datasets – commercially relevant urban city autonomous navigation</a:t>
            </a:r>
          </a:p>
          <a:p>
            <a:r>
              <a:rPr lang="en-US" dirty="0"/>
              <a:t>Research efforts in navigation of unstructured environments lack  fine-grained semantic understanding</a:t>
            </a:r>
          </a:p>
          <a:p>
            <a:pPr lvl="1"/>
            <a:r>
              <a:rPr lang="en-US" dirty="0"/>
              <a:t>Binary classification of terrain (traversable vs non-traversable) in programs like DARPA </a:t>
            </a:r>
            <a:r>
              <a:rPr lang="en-US" dirty="0" err="1"/>
              <a:t>BigDog</a:t>
            </a:r>
            <a:r>
              <a:rPr lang="en-US" dirty="0"/>
              <a:t> and LAGR</a:t>
            </a:r>
          </a:p>
          <a:p>
            <a:pPr lvl="1"/>
            <a:r>
              <a:rPr lang="en-US" dirty="0"/>
              <a:t>Robots operate with binary terrain costs – limits traversal behavior of a platform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9E6167-3FB3-4F6F-9392-B741787A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autonomous navigation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4804FB-C55B-4C3C-939A-0E14B696DAA8}"/>
              </a:ext>
            </a:extLst>
          </p:cNvPr>
          <p:cNvSpPr/>
          <p:nvPr/>
        </p:nvSpPr>
        <p:spPr>
          <a:xfrm>
            <a:off x="524656" y="3386134"/>
            <a:ext cx="8094688" cy="209231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Contribution: Curation of a video dataset with dense fine-grained semantic pixel-wise annotations that is representative of unstructured environments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</a:rPr>
              <a:t>RUGD: Robot Unstructured Ground Driving dataset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2BD1A-0050-4816-9491-C0C1777C4832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B89BEC-6B84-4ABD-ABA2-65A98CF7DC87}"/>
              </a:ext>
            </a:extLst>
          </p:cNvPr>
          <p:cNvSpPr txBox="1"/>
          <p:nvPr/>
        </p:nvSpPr>
        <p:spPr>
          <a:xfrm>
            <a:off x="620204" y="4907693"/>
            <a:ext cx="7744568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i="1" dirty="0"/>
              <a:t>Challenging characteristics and unique contributions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Fine-grained terrain differentiation		Irregular class boundaries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Scenes with no discernable edges  		Illumination changes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Unique viewpoints from sloped terrain		Dense vegetation occlusion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Blurred frames from off-road traversal 		Harsh shadows</a:t>
            </a:r>
            <a:r>
              <a:rPr lang="en-US" sz="1800" dirty="0"/>
              <a:t>	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9B7CD4-F1FC-47D2-922E-DD099368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1659325"/>
          </a:xfrm>
        </p:spPr>
        <p:txBody>
          <a:bodyPr/>
          <a:lstStyle/>
          <a:p>
            <a:r>
              <a:rPr lang="en-US" dirty="0"/>
              <a:t>18 video sequences collected from a mobile robot platform</a:t>
            </a:r>
          </a:p>
          <a:p>
            <a:pPr lvl="1"/>
            <a:r>
              <a:rPr lang="en-US" dirty="0"/>
              <a:t>Frame rate: 15 Hz</a:t>
            </a:r>
          </a:p>
          <a:p>
            <a:pPr lvl="1"/>
            <a:r>
              <a:rPr lang="en-US" dirty="0"/>
              <a:t>Average Length: ~3 minutes</a:t>
            </a:r>
          </a:p>
          <a:p>
            <a:pPr lvl="1"/>
            <a:r>
              <a:rPr lang="en-US" dirty="0"/>
              <a:t>Processed Resolution: 688x555</a:t>
            </a:r>
          </a:p>
          <a:p>
            <a:r>
              <a:rPr lang="en-US" dirty="0"/>
              <a:t>Collected data from four unstructured environment categories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10537D-413C-45CC-99D2-7117A6EE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RuGD</a:t>
            </a:r>
            <a:r>
              <a:rPr lang="en-US" dirty="0"/>
              <a:t> dataset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3D726-51B9-48BA-9D38-FC7CB8CEE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39" y="2663579"/>
            <a:ext cx="7276583" cy="2156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54CFB0-8803-4E19-B224-D96FA6BAB6A8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7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3EF745-553F-4184-8322-D00032189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870" y="3641696"/>
            <a:ext cx="4518276" cy="302787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Clearpath</a:t>
            </a:r>
            <a:r>
              <a:rPr lang="en-US" dirty="0"/>
              <a:t> Husky</a:t>
            </a:r>
          </a:p>
          <a:p>
            <a:pPr lvl="1"/>
            <a:r>
              <a:rPr lang="en-US" dirty="0"/>
              <a:t>External dimensions: 990 x 670 x 390 mm</a:t>
            </a:r>
          </a:p>
          <a:p>
            <a:pPr lvl="1"/>
            <a:r>
              <a:rPr lang="en-US" dirty="0"/>
              <a:t>Top speed: 1 m/s</a:t>
            </a:r>
          </a:p>
          <a:p>
            <a:pPr lvl="1"/>
            <a:r>
              <a:rPr lang="en-US" dirty="0"/>
              <a:t>Camera sensor is mounted in front of the platform 25 cm off ground</a:t>
            </a:r>
          </a:p>
          <a:p>
            <a:r>
              <a:rPr lang="en-US" dirty="0" err="1"/>
              <a:t>Prosilica</a:t>
            </a:r>
            <a:r>
              <a:rPr lang="en-US" dirty="0"/>
              <a:t> GT2750C camera</a:t>
            </a:r>
          </a:p>
          <a:p>
            <a:pPr lvl="1"/>
            <a:r>
              <a:rPr lang="en-US" dirty="0"/>
              <a:t>6.1 megapixels</a:t>
            </a:r>
          </a:p>
          <a:p>
            <a:pPr lvl="1"/>
            <a:r>
              <a:rPr lang="en-US" dirty="0"/>
              <a:t>Max frame capture: 19.8 Hz</a:t>
            </a:r>
          </a:p>
          <a:p>
            <a:pPr lvl="1"/>
            <a:r>
              <a:rPr lang="en-US" dirty="0"/>
              <a:t>8mm lens with wide depth of field</a:t>
            </a:r>
          </a:p>
          <a:p>
            <a:r>
              <a:rPr lang="en-US" dirty="0"/>
              <a:t>Other sensors onboard the robot were used to actively capture data for future dataset additions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platform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E119C0-021C-4EF3-9AB6-B640DCFDEC45}"/>
              </a:ext>
            </a:extLst>
          </p:cNvPr>
          <p:cNvSpPr txBox="1"/>
          <p:nvPr/>
        </p:nvSpPr>
        <p:spPr>
          <a:xfrm>
            <a:off x="8052395" y="6599825"/>
            <a:ext cx="951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chemeClr val="accent2"/>
                </a:solidFill>
              </a:rPr>
              <a:t>rugd.vision</a:t>
            </a:r>
            <a:endParaRPr lang="en-US" sz="11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69588"/>
      </p:ext>
    </p:extLst>
  </p:cSld>
  <p:clrMapOvr>
    <a:masterClrMapping/>
  </p:clrMapOvr>
</p:sld>
</file>

<file path=ppt/theme/theme1.xml><?xml version="1.0" encoding="utf-8"?>
<a:theme xmlns:a="http://schemas.openxmlformats.org/drawingml/2006/main" name="1_UNCLASSIFIED//FOUO//DRAFT//PRE-DECISIONAL">
  <a:themeElements>
    <a:clrScheme name="US Army Color Palette">
      <a:dk1>
        <a:srgbClr val="000000"/>
      </a:dk1>
      <a:lt1>
        <a:srgbClr val="FFFFFF"/>
      </a:lt1>
      <a:dk2>
        <a:srgbClr val="FFDA3D"/>
      </a:dk2>
      <a:lt2>
        <a:srgbClr val="CCCCCC"/>
      </a:lt2>
      <a:accent1>
        <a:srgbClr val="333C33"/>
      </a:accent1>
      <a:accent2>
        <a:srgbClr val="717365"/>
      </a:accent2>
      <a:accent3>
        <a:srgbClr val="BFB8AB"/>
      </a:accent3>
      <a:accent4>
        <a:srgbClr val="B8B9B2"/>
      </a:accent4>
      <a:accent5>
        <a:srgbClr val="DBDCD8"/>
      </a:accent5>
      <a:accent6>
        <a:srgbClr val="333333"/>
      </a:accent6>
      <a:hlink>
        <a:srgbClr val="FFDA3D"/>
      </a:hlink>
      <a:folHlink>
        <a:srgbClr val="BFB8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UNCLASSIFIED//FOR OFFICIAL USE ONLY">
  <a:themeElements>
    <a:clrScheme name="US Army Color Palette">
      <a:dk1>
        <a:srgbClr val="000000"/>
      </a:dk1>
      <a:lt1>
        <a:srgbClr val="FFFFFF"/>
      </a:lt1>
      <a:dk2>
        <a:srgbClr val="FFDA3D"/>
      </a:dk2>
      <a:lt2>
        <a:srgbClr val="CCCCCC"/>
      </a:lt2>
      <a:accent1>
        <a:srgbClr val="333C33"/>
      </a:accent1>
      <a:accent2>
        <a:srgbClr val="717365"/>
      </a:accent2>
      <a:accent3>
        <a:srgbClr val="BFB8AB"/>
      </a:accent3>
      <a:accent4>
        <a:srgbClr val="B8B9B2"/>
      </a:accent4>
      <a:accent5>
        <a:srgbClr val="DBDCD8"/>
      </a:accent5>
      <a:accent6>
        <a:srgbClr val="333333"/>
      </a:accent6>
      <a:hlink>
        <a:srgbClr val="FFDA3D"/>
      </a:hlink>
      <a:folHlink>
        <a:srgbClr val="BFB8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UNCLASSIFIED">
  <a:themeElements>
    <a:clrScheme name="US Army Color Palette">
      <a:dk1>
        <a:srgbClr val="000000"/>
      </a:dk1>
      <a:lt1>
        <a:srgbClr val="FFFFFF"/>
      </a:lt1>
      <a:dk2>
        <a:srgbClr val="FFDA3D"/>
      </a:dk2>
      <a:lt2>
        <a:srgbClr val="CCCCCC"/>
      </a:lt2>
      <a:accent1>
        <a:srgbClr val="333C33"/>
      </a:accent1>
      <a:accent2>
        <a:srgbClr val="717365"/>
      </a:accent2>
      <a:accent3>
        <a:srgbClr val="BFB8AB"/>
      </a:accent3>
      <a:accent4>
        <a:srgbClr val="B8B9B2"/>
      </a:accent4>
      <a:accent5>
        <a:srgbClr val="DBDCD8"/>
      </a:accent5>
      <a:accent6>
        <a:srgbClr val="333333"/>
      </a:accent6>
      <a:hlink>
        <a:srgbClr val="FFDA3D"/>
      </a:hlink>
      <a:folHlink>
        <a:srgbClr val="BFB8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APPROVED FOR PUBLIC RELEASE">
  <a:themeElements>
    <a:clrScheme name="US Army Color Palette">
      <a:dk1>
        <a:srgbClr val="000000"/>
      </a:dk1>
      <a:lt1>
        <a:srgbClr val="FFFFFF"/>
      </a:lt1>
      <a:dk2>
        <a:srgbClr val="FFDA3D"/>
      </a:dk2>
      <a:lt2>
        <a:srgbClr val="CCCCCC"/>
      </a:lt2>
      <a:accent1>
        <a:srgbClr val="333C33"/>
      </a:accent1>
      <a:accent2>
        <a:srgbClr val="717365"/>
      </a:accent2>
      <a:accent3>
        <a:srgbClr val="BFB8AB"/>
      </a:accent3>
      <a:accent4>
        <a:srgbClr val="B8B9B2"/>
      </a:accent4>
      <a:accent5>
        <a:srgbClr val="DBDCD8"/>
      </a:accent5>
      <a:accent6>
        <a:srgbClr val="333333"/>
      </a:accent6>
      <a:hlink>
        <a:srgbClr val="FFDA3D"/>
      </a:hlink>
      <a:folHlink>
        <a:srgbClr val="BFB8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F177B2FE6EB01A4CB29C652E415E2656" ma:contentTypeVersion="11" ma:contentTypeDescription="Upload an image or a photograph." ma:contentTypeScope="" ma:versionID="f320764365f13f50dd47b542c61f0f3c">
  <xsd:schema xmlns:xsd="http://www.w3.org/2001/XMLSchema" xmlns:xs="http://www.w3.org/2001/XMLSchema" xmlns:p="http://schemas.microsoft.com/office/2006/metadata/properties" xmlns:ns1="http://schemas.microsoft.com/sharepoint/v3" xmlns:ns2="2c061caa-ac96-4ed1-b74a-abb1169dd94c" xmlns:ns3="8acc76ce-4927-4c10-947a-54b615abcc3a" targetNamespace="http://schemas.microsoft.com/office/2006/metadata/properties" ma:root="true" ma:fieldsID="4ef1a987c416b8de0673a0f47df6a8c9" ns1:_="" ns2:_="" ns3:_="">
    <xsd:import namespace="http://schemas.microsoft.com/sharepoint/v3"/>
    <xsd:import namespace="2c061caa-ac96-4ed1-b74a-abb1169dd94c"/>
    <xsd:import namespace="8acc76ce-4927-4c10-947a-54b615abcc3a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Organization" minOccurs="0"/>
                <xsd:element ref="ns2:SharedWithUsers" minOccurs="0"/>
                <xsd:element ref="ns3:Display_x0020_Name" minOccurs="0"/>
                <xsd:element ref="ns3:Desktop" minOccurs="0"/>
                <xsd:element ref="ns3:Group" minOccurs="0"/>
                <xsd:element ref="ns3:DL_Link" minOccurs="0"/>
                <xsd:element ref="ns3:FileType0" minOccurs="0"/>
                <xsd:element ref="ns3:Sor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61caa-ac96-4ed1-b74a-abb1169dd94c" elementFormDefault="qualified">
    <xsd:import namespace="http://schemas.microsoft.com/office/2006/documentManagement/types"/>
    <xsd:import namespace="http://schemas.microsoft.com/office/infopath/2007/PartnerControls"/>
    <xsd:element name="Organization" ma:index="26" nillable="true" ma:displayName="Organization" ma:default="HQ RDECOM" ma:format="Dropdown" ma:internalName="Organization">
      <xsd:simpleType>
        <xsd:restriction base="dms:Choice">
          <xsd:enumeration value="All"/>
          <xsd:enumeration value="HQ RDECOM"/>
          <xsd:enumeration value="AMRDEC"/>
          <xsd:enumeration value="AMSAA"/>
          <xsd:enumeration value="ARDEC"/>
          <xsd:enumeration value="ARL"/>
          <xsd:enumeration value="CERDEC"/>
          <xsd:enumeration value="ECBC"/>
          <xsd:enumeration value="NSRDEC"/>
          <xsd:enumeration value="TARDEC"/>
        </xsd:restriction>
      </xsd:simpleType>
    </xsd:element>
    <xsd:element name="SharedWithUsers" ma:index="2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cc76ce-4927-4c10-947a-54b615abcc3a" elementFormDefault="qualified">
    <xsd:import namespace="http://schemas.microsoft.com/office/2006/documentManagement/types"/>
    <xsd:import namespace="http://schemas.microsoft.com/office/infopath/2007/PartnerControls"/>
    <xsd:element name="Display_x0020_Name" ma:index="28" nillable="true" ma:displayName="Display Name" ma:internalName="Display_x0020_Name">
      <xsd:simpleType>
        <xsd:restriction base="dms:Text">
          <xsd:maxLength value="255"/>
        </xsd:restriction>
      </xsd:simpleType>
    </xsd:element>
    <xsd:element name="Desktop" ma:index="29" nillable="true" ma:displayName="Tab" ma:format="Dropdown" ma:internalName="Desktop">
      <xsd:simpleType>
        <xsd:restriction base="dms:Choice">
          <xsd:enumeration value="Professional"/>
          <xsd:enumeration value="Both"/>
        </xsd:restriction>
      </xsd:simpleType>
    </xsd:element>
    <xsd:element name="Group" ma:index="30" nillable="true" ma:displayName="Group" ma:format="Dropdown" ma:internalName="Group">
      <xsd:simpleType>
        <xsd:restriction base="dms:Choice">
          <xsd:enumeration value="Army Logo"/>
          <xsd:enumeration value="Bi-Fold Brochure"/>
          <xsd:enumeration value="Bio"/>
          <xsd:enumeration value="Business Card"/>
          <xsd:enumeration value="Command Lineage"/>
          <xsd:enumeration value="Fact Sheet"/>
          <xsd:enumeration value="Large Poster"/>
          <xsd:enumeration value="Small Poster"/>
          <xsd:enumeration value="Specific Lineage"/>
          <xsd:enumeration value="PowerPoint"/>
          <xsd:enumeration value="Social Media"/>
          <xsd:enumeration value="Tri-Fold Brochure"/>
        </xsd:restriction>
      </xsd:simpleType>
    </xsd:element>
    <xsd:element name="DL_Link" ma:index="31" nillable="true" ma:displayName="Download" ma:format="Hyperlink" ma:internalName="DL_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FileType0" ma:index="33" nillable="true" ma:displayName="FileType" ma:format="Dropdown" ma:internalName="FileType0">
      <xsd:simpleType>
        <xsd:restriction base="dms:Choice">
          <xsd:enumeration value="docx"/>
          <xsd:enumeration value="eps"/>
          <xsd:enumeration value="indd"/>
          <xsd:enumeration value="pdf"/>
          <xsd:enumeration value="png"/>
          <xsd:enumeration value="pptx"/>
        </xsd:restriction>
      </xsd:simpleType>
    </xsd:element>
    <xsd:element name="SortOrder" ma:index="34" nillable="true" ma:displayName="SortOrder" ma:default="01 – Army Logo" ma:format="Dropdown" ma:internalName="SortOrder">
      <xsd:simpleType>
        <xsd:restriction base="dms:Choice">
          <xsd:enumeration value="01 – Army Logo"/>
          <xsd:enumeration value="02 – Command Lineage"/>
          <xsd:enumeration value="03 – Competency Lineage"/>
          <xsd:enumeration value="04 – PowerPoint (Briefing) Templates"/>
          <xsd:enumeration value="05 – Business Card Templates"/>
          <xsd:enumeration value="06 – Name Tent Templates"/>
          <xsd:enumeration value="07 – Social Media"/>
          <xsd:enumeration value="08 – VTC Signs"/>
          <xsd:enumeration value="09 – Poster Templates (Small – 11&quot;x17&quot;)"/>
          <xsd:enumeration value="10 – Poster Templates (Large – 11&quot;x17&quot;)"/>
          <xsd:enumeration value="11 – Fact Sheet Templates"/>
          <xsd:enumeration value="12 – Brochure Templates (Bi-Fold)"/>
          <xsd:enumeration value="13 – Brochure Templates (Tri-Fold)"/>
          <xsd:enumeration value="14 – Bio Templates"/>
          <xsd:enumeration value="15 - Exterior Signag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Group xmlns="8acc76ce-4927-4c10-947a-54b615abcc3a">PowerPoint</Group>
    <Display_x0020_Name xmlns="8acc76ce-4927-4c10-947a-54b615abcc3a">CCDC Army Research Laboratory – PowerPoint (Briefing) – Standard Format</Display_x0020_Name>
    <ImageCreateDate xmlns="http://schemas.microsoft.com/sharepoint/v3" xsi:nil="true"/>
    <Organization xmlns="2c061caa-ac96-4ed1-b74a-abb1169dd94c">ARL</Organization>
    <Description xmlns="http://schemas.microsoft.com/sharepoint/v3" xsi:nil="true"/>
    <Desktop xmlns="8acc76ce-4927-4c10-947a-54b615abcc3a">Both</Desktop>
    <DL_Link xmlns="8acc76ce-4927-4c10-947a-54b615abcc3a">
      <Url>https://rdecom.apgea.army.mil/_layouts/download.aspx?SourceUrl=https://rdecom.apgea.army.mil/BP/BrandItems/PowerPoint_Template_RLB.pptx</Url>
      <Description>DOWNLOAD</Description>
    </DL_Link>
    <FileType0 xmlns="8acc76ce-4927-4c10-947a-54b615abcc3a">pptx</FileType0>
    <SortOrder xmlns="8acc76ce-4927-4c10-947a-54b615abcc3a">04 – PowerPoint (Briefing) Templates</SortOrder>
  </documentManagement>
</p:properties>
</file>

<file path=customXml/itemProps1.xml><?xml version="1.0" encoding="utf-8"?>
<ds:datastoreItem xmlns:ds="http://schemas.openxmlformats.org/officeDocument/2006/customXml" ds:itemID="{07CB1D6C-4708-4946-9D73-8E1A5A223D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c061caa-ac96-4ed1-b74a-abb1169dd94c"/>
    <ds:schemaRef ds:uri="8acc76ce-4927-4c10-947a-54b615abcc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3FA5FF-2111-4E01-9BF6-3626FF06C5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FEFD74-9FBC-4157-8802-AFD8EC757C9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8acc76ce-4927-4c10-947a-54b615abcc3a"/>
    <ds:schemaRef ds:uri="2c061caa-ac96-4ed1-b74a-abb1169dd94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2836</TotalTime>
  <Words>868</Words>
  <Application>Microsoft Office PowerPoint</Application>
  <PresentationFormat>On-screen Show (4:3)</PresentationFormat>
  <Paragraphs>176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Bold</vt:lpstr>
      <vt:lpstr>1_UNCLASSIFIED//FOUO//DRAFT//PRE-DECISIONAL</vt:lpstr>
      <vt:lpstr>2_UNCLASSIFIED//FOR OFFICIAL USE ONLY</vt:lpstr>
      <vt:lpstr>3_UNCLASSIFIED</vt:lpstr>
      <vt:lpstr>4_APPROVED FOR PUBLIC RELEASE</vt:lpstr>
      <vt:lpstr>PowerPoint Presentation</vt:lpstr>
      <vt:lpstr>motivation</vt:lpstr>
      <vt:lpstr>Machine learning for autonomous navigation</vt:lpstr>
      <vt:lpstr>Existing datasets</vt:lpstr>
      <vt:lpstr>Existing datasets</vt:lpstr>
      <vt:lpstr>Existing datasets</vt:lpstr>
      <vt:lpstr>Machine learning for autonomous navigation</vt:lpstr>
      <vt:lpstr>RuGD dataset details</vt:lpstr>
      <vt:lpstr>Robot platform</vt:lpstr>
      <vt:lpstr>Annotation ontology and statistics</vt:lpstr>
      <vt:lpstr>Semantic segmentation benchmark</vt:lpstr>
      <vt:lpstr>Initial benchmark results</vt:lpstr>
      <vt:lpstr>Qualitative benchmark evaluation</vt:lpstr>
      <vt:lpstr>Summary</vt:lpstr>
      <vt:lpstr>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Army</dc:title>
  <dc:subject>Active Army</dc:subject>
  <dc:creator>MWG</dc:creator>
  <cp:keywords/>
  <dc:description/>
  <cp:lastModifiedBy>Maggie Wigness</cp:lastModifiedBy>
  <cp:revision>193</cp:revision>
  <cp:lastPrinted>2018-04-12T16:00:29Z</cp:lastPrinted>
  <dcterms:created xsi:type="dcterms:W3CDTF">2016-09-22T11:21:33Z</dcterms:created>
  <dcterms:modified xsi:type="dcterms:W3CDTF">2019-11-06T12:44:03Z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0x01010200F177B2FE6EB01A4CB29C652E415E2656</vt:lpwstr>
  </property>
  <property fmtid="{D5CDD505-2E9C-101B-9397-08002B2CF9AE}" pid="4" name="WorkflowChangePath">
    <vt:lpwstr>fa62ed53-5d34-4242-83f6-2fedcb8fc24a,5;fa62ed53-5d34-4242-83f6-2fedcb8fc24a,7;fa62ed53-5d34-4242-83f6-2fedcb8fc24a,11;fa62ed53-5d34-4242-83f6-2fedcb8fc24a,13;fa62ed53-5d34-4242-83f6-2fedcb8fc24a,15;fa62ed53-5d34-4242-83f6-2fedcb8fc24a,15;fa62ed53-5d34-424</vt:lpwstr>
  </property>
</Properties>
</file>